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Average"/>
      <p:regular r:id="rId17"/>
    </p:embeddedFont>
    <p:embeddedFont>
      <p:font typeface="Oswald"/>
      <p:regular r:id="rId18"/>
      <p:bold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Average-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Oswald-bold.fntdata"/><Relationship Id="rId6" Type="http://schemas.openxmlformats.org/officeDocument/2006/relationships/slide" Target="slides/slide1.xml"/><Relationship Id="rId18" Type="http://schemas.openxmlformats.org/officeDocument/2006/relationships/font" Target="fonts/Oswald-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is used in de-extinction technology for things like analysis of DNA of extinct species, creating new genomes, and simulating the behavior/ecosystem of these </a:t>
            </a:r>
            <a:r>
              <a:rPr lang="en"/>
              <a:t>species</a:t>
            </a:r>
            <a:r>
              <a:rPr lang="en"/>
              <a: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de5b9ef3f9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de5b9ef3f9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researching the project, we don’t support the idea of de-extinction. Although it does have many </a:t>
            </a:r>
            <a:r>
              <a:rPr i="1" lang="en"/>
              <a:t>possible</a:t>
            </a:r>
            <a:r>
              <a:rPr lang="en"/>
              <a:t> benefits, there is no guarantee that a) they will actually happen, b) they will happen the way we predict, and c) they will not bring about many negatives with them. Many extinct animals who would possibly be revived through de-extinction would be introduced to a vastly different world from the one they had left, and there is a highly likely chance that they would not be able to properly adjust. It could completely disrupt the balance of an ecosystem that has already adjusted to the extinction of that animal, especially if another species has already replaced its absence. Money for de-extinction projects must be sourced from somewhere else, and there’s a likelihood that its source would be from current conservation efforts. Diverting resources away from conservation and protection of currently endangered species is very dangerous and could just result in more extinct species, in the process of trying to bring back old extinct ones.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de5b9ef3f9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de5b9ef3f9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de5b9ef3f9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de5b9ef3f9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an overview of what we will be talking about. Click the slide for a shortcut to that topic of interest.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de5b9ef3f9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de5b9ef3f9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De-extinction is the process of </a:t>
            </a:r>
            <a:r>
              <a:rPr lang="en"/>
              <a:t>resurrecting</a:t>
            </a:r>
            <a:r>
              <a:rPr lang="en"/>
              <a:t> animals that went extinct or are going to be extinct. </a:t>
            </a:r>
            <a:r>
              <a:rPr lang="en">
                <a:solidFill>
                  <a:schemeClr val="dk1"/>
                </a:solidFill>
              </a:rPr>
              <a:t>The goal of de-extinction is to preserve animals and make sure that future generations and scientists can study then. This is a extremely new field of science and depends on AI in order to scan DNA and organize genetic information. One major scientific discovery that allowed for research into de-extinction was the development of somatic cell nuclear transfer (SCNT), which had been used in the cloning of the Dolly the sheep. </a:t>
            </a:r>
            <a:r>
              <a:rPr lang="en"/>
              <a:t>There also has only been one </a:t>
            </a:r>
            <a:r>
              <a:rPr lang="en"/>
              <a:t>successful</a:t>
            </a:r>
            <a:r>
              <a:rPr lang="en"/>
              <a:t> experiment for de-extinction, in </a:t>
            </a:r>
            <a:r>
              <a:rPr lang="en"/>
              <a:t>which</a:t>
            </a:r>
            <a:r>
              <a:rPr lang="en"/>
              <a:t> an extinct species of baby bucardo was able to survive for seven minutes.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de5b9ef3f9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de5b9ef3f9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idea was first conceived in the early 20th century, and it was first considered during back breeding experiments. Back breeding was majorly researched by German zoologists Lutz and Heinz Heck in 1920 to 1930 when the Nazis tried to bring animals back from extinction. Back breeding attempts to produce a breed that has the traits of a wild ancestor. Throughout time, other technologies and </a:t>
            </a:r>
            <a:r>
              <a:rPr lang="en"/>
              <a:t>discoveries</a:t>
            </a:r>
            <a:r>
              <a:rPr lang="en"/>
              <a:t> (other than SCNT) that contributed to de-extinction include DNA isolation and analysis, in vitro fertilization, etc.</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de5b9ef3f9_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de5b9ef3f9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three ways that cloning technology was approached: SCNT, ENT, and embryo splitting. (SCNT = somatic cell nuclear transfer; ENT = embryonic nuclear transfer) The graph above depicts the timeline of breakthroughs in cloning technology (including the first major conference hosted over de-extinction in 2013) and the various species that have been successfully cloned.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de5b9ef3f9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de5b9ef3f9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step is to gather all possible DNA and genetic </a:t>
            </a:r>
            <a:r>
              <a:rPr lang="en"/>
              <a:t>information</a:t>
            </a:r>
            <a:r>
              <a:rPr lang="en"/>
              <a:t> </a:t>
            </a:r>
            <a:r>
              <a:rPr lang="en"/>
              <a:t>scientists</a:t>
            </a:r>
            <a:r>
              <a:rPr lang="en"/>
              <a:t> can get about a specific animal they want to replicate. Then they will use AI and other forms of </a:t>
            </a:r>
            <a:r>
              <a:rPr lang="en"/>
              <a:t>technology</a:t>
            </a:r>
            <a:r>
              <a:rPr lang="en"/>
              <a:t> to </a:t>
            </a:r>
            <a:r>
              <a:rPr lang="en"/>
              <a:t>resurrect</a:t>
            </a:r>
            <a:r>
              <a:rPr lang="en"/>
              <a:t> the animal to the closest possible fit, and then place them in the correct habitat that they are used to. There are also different questions that are necessary to be answered as an affirmative before an animal can undergo de-extinction; for example, it must have gone extinct within the last 800,000 years, and there must be a currently-existing animal that is similar to the extinct species to use as a reference (seen in the chart for de-extinction process on the right).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de5b9ef3f9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de5b9ef3f9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process of de-extinction, </a:t>
            </a:r>
            <a:r>
              <a:rPr lang="en">
                <a:solidFill>
                  <a:schemeClr val="dk1"/>
                </a:solidFill>
              </a:rPr>
              <a:t>a</a:t>
            </a:r>
            <a:r>
              <a:rPr lang="en">
                <a:solidFill>
                  <a:schemeClr val="dk1"/>
                </a:solidFill>
              </a:rPr>
              <a:t>nimals that have been resurrected will be placed in environments that are similar to that of what they had lived in prior to becoming extinct. Despite medical research and scientific knowledge being so advanced, scientists will never be able to create a 100% exact replica of the extinct animal, so they must depend on evolution to perfect the animal. Due to natural disasters and human-caused events, animals are rapidly going extinct. Researchers are investing a lot into de-extinction as a last resort to solve this impending issue, as well as to re-introduce animals that already died as an attempt to revitalize ecosystems.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de5b9ef3f9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de5b9ef3f9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Positives of de-extinction include: it can recover animals, it can save earth from rapid wildlife extinction, it can help scientists study animals in their old </a:t>
            </a:r>
            <a:r>
              <a:rPr lang="en"/>
              <a:t>environment, and it can </a:t>
            </a:r>
            <a:r>
              <a:rPr lang="en"/>
              <a:t>allow us to have a better understanding of the patterns/behaviors of creatures.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de5b9ef3f9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de5b9ef3f9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Unfortunately, the positives of de-extinction are all highly theoretical, as there has been no successful instance of de-extinction other than the one case of the baby bucardo that survived for only seven minutes. There are many possible disadvantages of de-extinction, including the repeated use of DNA that may wear down our resources, ethical concerns as to whether animals will just be going through torture if there is a malfunction, concerns over the ethicality and morality of </a:t>
            </a:r>
            <a:r>
              <a:rPr lang="en"/>
              <a:t>placing</a:t>
            </a:r>
            <a:r>
              <a:rPr lang="en"/>
              <a:t> animals of de-extinction in zoos (which have a bad history of animal treatment), and environmental and financial costs. Additionally, because no recreated animal will be 100% exact to the originally extinct species, there is a possibility that the new animal may have a different role in the food chain and disrupt the current ecosystem. Additionally, the ecosystem may have already adjusted for the extinction of that animal, meaning that its reintroduction into the habitat as an invasive species into the system presents many concerns over competition and such.</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chemeClr val="dk1"/>
              </a:buClr>
              <a:buSzPts val="2100"/>
              <a:buNone/>
              <a:defRPr sz="21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rtl="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accent3"/>
                </a:solidFill>
                <a:latin typeface="Average"/>
                <a:ea typeface="Average"/>
                <a:cs typeface="Average"/>
                <a:sym typeface="Average"/>
              </a:defRPr>
            </a:lvl1pPr>
            <a:lvl2pPr lvl="1" rtl="0" algn="r">
              <a:buNone/>
              <a:defRPr sz="1000">
                <a:solidFill>
                  <a:schemeClr val="accent3"/>
                </a:solidFill>
                <a:latin typeface="Average"/>
                <a:ea typeface="Average"/>
                <a:cs typeface="Average"/>
                <a:sym typeface="Average"/>
              </a:defRPr>
            </a:lvl2pPr>
            <a:lvl3pPr lvl="2" rtl="0" algn="r">
              <a:buNone/>
              <a:defRPr sz="1000">
                <a:solidFill>
                  <a:schemeClr val="accent3"/>
                </a:solidFill>
                <a:latin typeface="Average"/>
                <a:ea typeface="Average"/>
                <a:cs typeface="Average"/>
                <a:sym typeface="Average"/>
              </a:defRPr>
            </a:lvl3pPr>
            <a:lvl4pPr lvl="3" rtl="0" algn="r">
              <a:buNone/>
              <a:defRPr sz="1000">
                <a:solidFill>
                  <a:schemeClr val="accent3"/>
                </a:solidFill>
                <a:latin typeface="Average"/>
                <a:ea typeface="Average"/>
                <a:cs typeface="Average"/>
                <a:sym typeface="Average"/>
              </a:defRPr>
            </a:lvl4pPr>
            <a:lvl5pPr lvl="4" rtl="0" algn="r">
              <a:buNone/>
              <a:defRPr sz="1000">
                <a:solidFill>
                  <a:schemeClr val="accent3"/>
                </a:solidFill>
                <a:latin typeface="Average"/>
                <a:ea typeface="Average"/>
                <a:cs typeface="Average"/>
                <a:sym typeface="Average"/>
              </a:defRPr>
            </a:lvl5pPr>
            <a:lvl6pPr lvl="5" rtl="0" algn="r">
              <a:buNone/>
              <a:defRPr sz="1000">
                <a:solidFill>
                  <a:schemeClr val="accent3"/>
                </a:solidFill>
                <a:latin typeface="Average"/>
                <a:ea typeface="Average"/>
                <a:cs typeface="Average"/>
                <a:sym typeface="Average"/>
              </a:defRPr>
            </a:lvl6pPr>
            <a:lvl7pPr lvl="6" rtl="0" algn="r">
              <a:buNone/>
              <a:defRPr sz="1000">
                <a:solidFill>
                  <a:schemeClr val="accent3"/>
                </a:solidFill>
                <a:latin typeface="Average"/>
                <a:ea typeface="Average"/>
                <a:cs typeface="Average"/>
                <a:sym typeface="Average"/>
              </a:defRPr>
            </a:lvl7pPr>
            <a:lvl8pPr lvl="7" rtl="0" algn="r">
              <a:buNone/>
              <a:defRPr sz="1000">
                <a:solidFill>
                  <a:schemeClr val="accent3"/>
                </a:solidFill>
                <a:latin typeface="Average"/>
                <a:ea typeface="Average"/>
                <a:cs typeface="Average"/>
                <a:sym typeface="Average"/>
              </a:defRPr>
            </a:lvl8pPr>
            <a:lvl9pPr lvl="8" rtl="0"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slide" Target="/ppt/slid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quantamagazine.org/why-de-extinction-is-impossible-but-could-work-anyway-20220509/" TargetMode="External"/><Relationship Id="rId4" Type="http://schemas.openxmlformats.org/officeDocument/2006/relationships/hyperlink" Target="https://colossal.com/de-extinction/" TargetMode="External"/><Relationship Id="rId5" Type="http://schemas.openxmlformats.org/officeDocument/2006/relationships/hyperlink" Target="https://www.ncbi.nlm.nih.gov/pmc/articles/PMC6265789/" TargetMode="External"/><Relationship Id="rId6" Type="http://schemas.openxmlformats.org/officeDocument/2006/relationships/hyperlink" Target="https://www.science.org/content/article/bringing-extinct-species-back-dead-could-hurt-not-help-conservation-efforts" TargetMode="External"/><Relationship Id="rId7" Type="http://schemas.openxmlformats.org/officeDocument/2006/relationships/hyperlink" Target="https://www.researchgate.net/figure/Timeline-of-Species-Cloned-and-Cloning-Technology_fig2_274363559" TargetMode="External"/><Relationship Id="rId8" Type="http://schemas.openxmlformats.org/officeDocument/2006/relationships/hyperlink" Target="https://www.scientificamerican.com/article/tech-company-invests-150m-to-bring-back-the-dodo/" TargetMode="External"/></Relationships>
</file>

<file path=ppt/slides/_rels/slide2.xml.rels><?xml version="1.0" encoding="UTF-8" standalone="yes"?><Relationships xmlns="http://schemas.openxmlformats.org/package/2006/relationships"><Relationship Id="rId11" Type="http://schemas.openxmlformats.org/officeDocument/2006/relationships/slide" Target="/ppt/slides/slide11.xml"/><Relationship Id="rId10" Type="http://schemas.openxmlformats.org/officeDocument/2006/relationships/slide" Target="/ppt/slides/slide10.xml"/><Relationship Id="rId13" Type="http://schemas.openxmlformats.org/officeDocument/2006/relationships/image" Target="../media/image14.png"/><Relationship Id="rId12" Type="http://schemas.openxmlformats.org/officeDocument/2006/relationships/image" Target="../media/image5.png"/><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1.xml"/><Relationship Id="rId4" Type="http://schemas.openxmlformats.org/officeDocument/2006/relationships/slide" Target="/ppt/slides/slide3.xml"/><Relationship Id="rId9" Type="http://schemas.openxmlformats.org/officeDocument/2006/relationships/slide" Target="/ppt/slides/slide9.xml"/><Relationship Id="rId14" Type="http://schemas.openxmlformats.org/officeDocument/2006/relationships/image" Target="../media/image1.png"/><Relationship Id="rId5" Type="http://schemas.openxmlformats.org/officeDocument/2006/relationships/slide" Target="/ppt/slides/slide5.xml"/><Relationship Id="rId6" Type="http://schemas.openxmlformats.org/officeDocument/2006/relationships/slide" Target="/ppt/slides/slide7.xml"/><Relationship Id="rId7" Type="http://schemas.openxmlformats.org/officeDocument/2006/relationships/slide" Target="/ppt/slides/slide6.xml"/><Relationship Id="rId8" Type="http://schemas.openxmlformats.org/officeDocument/2006/relationships/slide" Target="/ppt/slides/slid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0.png"/><Relationship Id="rId4" Type="http://schemas.openxmlformats.org/officeDocument/2006/relationships/image" Target="../media/image10.png"/><Relationship Id="rId5"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21.png"/><Relationship Id="rId7"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13.png"/><Relationship Id="rId5"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De-Extinction</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a:t>Mindy Phan</a:t>
            </a:r>
            <a:endParaRPr/>
          </a:p>
          <a:p>
            <a:pPr indent="0" lvl="0" marL="0" rtl="0" algn="ctr">
              <a:spcBef>
                <a:spcPts val="0"/>
              </a:spcBef>
              <a:spcAft>
                <a:spcPts val="0"/>
              </a:spcAft>
              <a:buNone/>
            </a:pPr>
            <a:r>
              <a:rPr lang="en"/>
              <a:t>Arivan Verma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 </a:t>
            </a:r>
            <a:endParaRPr/>
          </a:p>
        </p:txBody>
      </p:sp>
      <p:sp>
        <p:nvSpPr>
          <p:cNvPr id="138" name="Google Shape;138;p22"/>
          <p:cNvSpPr txBox="1"/>
          <p:nvPr>
            <p:ph idx="1" type="body"/>
          </p:nvPr>
        </p:nvSpPr>
        <p:spPr>
          <a:xfrm>
            <a:off x="311700" y="1152475"/>
            <a:ext cx="8520600" cy="2687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Overall, we don’t support the research and development of de-extinction.</a:t>
            </a:r>
            <a:endParaRPr/>
          </a:p>
          <a:p>
            <a:pPr indent="-342900" lvl="0" marL="457200" rtl="0" algn="l">
              <a:spcBef>
                <a:spcPts val="1200"/>
              </a:spcBef>
              <a:spcAft>
                <a:spcPts val="0"/>
              </a:spcAft>
              <a:buSzPts val="1800"/>
              <a:buChar char="●"/>
            </a:pPr>
            <a:r>
              <a:rPr lang="en"/>
              <a:t>Although it does present possibilities of studying animals from the past and preserving animals in the future, there is also no guarantee that it will actually succeed or be able to provide all of the benefits that it theoretically is supposed to.</a:t>
            </a:r>
            <a:endParaRPr/>
          </a:p>
          <a:p>
            <a:pPr indent="-342900" lvl="0" marL="457200" rtl="0" algn="l">
              <a:spcBef>
                <a:spcPts val="0"/>
              </a:spcBef>
              <a:spcAft>
                <a:spcPts val="0"/>
              </a:spcAft>
              <a:buSzPts val="1800"/>
              <a:buChar char="●"/>
            </a:pPr>
            <a:r>
              <a:rPr lang="en"/>
              <a:t>The cons outweigh the pros. (see </a:t>
            </a:r>
            <a:r>
              <a:rPr lang="en" u="sng">
                <a:solidFill>
                  <a:schemeClr val="hlink"/>
                </a:solidFill>
                <a:hlinkClick action="ppaction://hlinksldjump" r:id="rId3"/>
              </a:rPr>
              <a:t>Slide 9</a:t>
            </a:r>
            <a:r>
              <a:rPr lang="en"/>
              <a:t> again for disadvantages)</a:t>
            </a:r>
            <a:endParaRPr/>
          </a:p>
          <a:p>
            <a:pPr indent="-342900" lvl="0" marL="457200" rtl="0" algn="l">
              <a:spcBef>
                <a:spcPts val="0"/>
              </a:spcBef>
              <a:spcAft>
                <a:spcPts val="0"/>
              </a:spcAft>
              <a:buSzPts val="1800"/>
              <a:buChar char="●"/>
            </a:pPr>
            <a:r>
              <a:rPr lang="en"/>
              <a:t>Just because science can do it doesn’t mean it should do it.</a:t>
            </a:r>
            <a:endParaRPr/>
          </a:p>
          <a:p>
            <a:pPr indent="-317500" lvl="1" marL="914400" rtl="0" algn="l">
              <a:spcBef>
                <a:spcPts val="0"/>
              </a:spcBef>
              <a:spcAft>
                <a:spcPts val="0"/>
              </a:spcAft>
              <a:buSzPts val="1400"/>
              <a:buChar char="○"/>
            </a:pPr>
            <a:r>
              <a:rPr lang="en"/>
              <a:t>And at the moment, science can’t even do it yet!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Bibliography</a:t>
            </a:r>
            <a:endParaRPr/>
          </a:p>
        </p:txBody>
      </p:sp>
      <p:sp>
        <p:nvSpPr>
          <p:cNvPr id="144" name="Google Shape;144;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rPr lang="en" sz="3133" u="sng">
                <a:solidFill>
                  <a:schemeClr val="hlink"/>
                </a:solidFill>
                <a:hlinkClick r:id="rId3"/>
              </a:rPr>
              <a:t>https://www.quantamagazine.org/why-de-extinction-is-impossible-but-could-work-anyway-20220509/</a:t>
            </a:r>
            <a:endParaRPr sz="3133"/>
          </a:p>
          <a:p>
            <a:pPr indent="0" lvl="0" marL="0" rtl="0" algn="l">
              <a:spcBef>
                <a:spcPts val="1200"/>
              </a:spcBef>
              <a:spcAft>
                <a:spcPts val="0"/>
              </a:spcAft>
              <a:buNone/>
            </a:pPr>
            <a:r>
              <a:rPr lang="en" sz="3133" u="sng">
                <a:solidFill>
                  <a:schemeClr val="hlink"/>
                </a:solidFill>
                <a:hlinkClick r:id="rId4"/>
              </a:rPr>
              <a:t>https://colossal.com/de-extinction/</a:t>
            </a:r>
            <a:endParaRPr sz="3133"/>
          </a:p>
          <a:p>
            <a:pPr indent="0" lvl="0" marL="0" rtl="0" algn="l">
              <a:spcBef>
                <a:spcPts val="1200"/>
              </a:spcBef>
              <a:spcAft>
                <a:spcPts val="0"/>
              </a:spcAft>
              <a:buNone/>
            </a:pPr>
            <a:r>
              <a:rPr lang="en" sz="3133" u="sng">
                <a:solidFill>
                  <a:schemeClr val="hlink"/>
                </a:solidFill>
                <a:hlinkClick r:id="rId5"/>
              </a:rPr>
              <a:t>https://www.ncbi.nlm.nih.gov/pmc/articles/PMC6265789/</a:t>
            </a:r>
            <a:endParaRPr sz="3133"/>
          </a:p>
          <a:p>
            <a:pPr indent="0" lvl="0" marL="0" rtl="0" algn="l">
              <a:spcBef>
                <a:spcPts val="1200"/>
              </a:spcBef>
              <a:spcAft>
                <a:spcPts val="0"/>
              </a:spcAft>
              <a:buNone/>
            </a:pPr>
            <a:r>
              <a:rPr lang="en" sz="3133" u="sng">
                <a:solidFill>
                  <a:schemeClr val="hlink"/>
                </a:solidFill>
                <a:hlinkClick r:id="rId6"/>
              </a:rPr>
              <a:t>https://www.science.org/content/article/bringing-extinct-species-back-dead-could-hurt-not-help-conservation-efforts</a:t>
            </a:r>
            <a:endParaRPr sz="3133"/>
          </a:p>
          <a:p>
            <a:pPr indent="0" lvl="0" marL="0" rtl="0" algn="l">
              <a:spcBef>
                <a:spcPts val="1200"/>
              </a:spcBef>
              <a:spcAft>
                <a:spcPts val="0"/>
              </a:spcAft>
              <a:buNone/>
            </a:pPr>
            <a:r>
              <a:rPr lang="en" sz="3133" u="sng">
                <a:solidFill>
                  <a:schemeClr val="hlink"/>
                </a:solidFill>
                <a:hlinkClick r:id="rId7"/>
              </a:rPr>
              <a:t>https://www.researchgate.net/figure/Timeline-of-Species-Cloned-and-Cloning-Technology_fig2_274363559</a:t>
            </a:r>
            <a:r>
              <a:rPr lang="en" sz="3133"/>
              <a:t> </a:t>
            </a:r>
            <a:endParaRPr sz="3133"/>
          </a:p>
          <a:p>
            <a:pPr indent="0" lvl="0" marL="0" rtl="0" algn="l">
              <a:spcBef>
                <a:spcPts val="1200"/>
              </a:spcBef>
              <a:spcAft>
                <a:spcPts val="0"/>
              </a:spcAft>
              <a:buNone/>
            </a:pPr>
            <a:r>
              <a:rPr lang="en" sz="3133" u="sng">
                <a:solidFill>
                  <a:schemeClr val="hlink"/>
                </a:solidFill>
                <a:hlinkClick r:id="rId8"/>
              </a:rPr>
              <a:t>https://www.scientificamerican.com/article/tech-company-invests-150m-to-bring-back-the-dodo/</a:t>
            </a:r>
            <a:endParaRPr sz="3133"/>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Overview</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935"/>
              <a:buNone/>
            </a:pPr>
            <a:r>
              <a:rPr lang="en" sz="1829" u="sng">
                <a:solidFill>
                  <a:schemeClr val="hlink"/>
                </a:solidFill>
                <a:hlinkClick action="ppaction://hlinksldjump" r:id="rId3"/>
              </a:rPr>
              <a:t>Slide 1</a:t>
            </a:r>
            <a:r>
              <a:rPr lang="en" sz="1829"/>
              <a:t>: Title and Subtitle</a:t>
            </a:r>
            <a:endParaRPr sz="1829"/>
          </a:p>
          <a:p>
            <a:pPr indent="0" lvl="0" marL="0" rtl="0" algn="l">
              <a:lnSpc>
                <a:spcPct val="95000"/>
              </a:lnSpc>
              <a:spcBef>
                <a:spcPts val="1200"/>
              </a:spcBef>
              <a:spcAft>
                <a:spcPts val="0"/>
              </a:spcAft>
              <a:buSzPts val="935"/>
              <a:buNone/>
            </a:pPr>
            <a:r>
              <a:rPr lang="en" sz="1829" u="sng">
                <a:solidFill>
                  <a:schemeClr val="hlink"/>
                </a:solidFill>
                <a:hlinkClick action="ppaction://hlinksldjump" r:id="rId4"/>
              </a:rPr>
              <a:t>Slide 3</a:t>
            </a:r>
            <a:r>
              <a:rPr lang="en" sz="1829"/>
              <a:t>: History of De-Extinction</a:t>
            </a:r>
            <a:endParaRPr sz="1829"/>
          </a:p>
          <a:p>
            <a:pPr indent="0" lvl="0" marL="0" rtl="0" algn="l">
              <a:lnSpc>
                <a:spcPct val="95000"/>
              </a:lnSpc>
              <a:spcBef>
                <a:spcPts val="1200"/>
              </a:spcBef>
              <a:spcAft>
                <a:spcPts val="0"/>
              </a:spcAft>
              <a:buSzPts val="935"/>
              <a:buNone/>
            </a:pPr>
            <a:r>
              <a:rPr lang="en" sz="1829" u="sng">
                <a:solidFill>
                  <a:schemeClr val="hlink"/>
                </a:solidFill>
                <a:hlinkClick action="ppaction://hlinksldjump" r:id="rId5"/>
              </a:rPr>
              <a:t>Slide 5</a:t>
            </a:r>
            <a:r>
              <a:rPr lang="en" sz="1829"/>
              <a:t>: Timeline of Cloning Technology History</a:t>
            </a:r>
            <a:endParaRPr sz="1829"/>
          </a:p>
          <a:p>
            <a:pPr indent="0" lvl="0" marL="0" rtl="0" algn="l">
              <a:lnSpc>
                <a:spcPct val="95000"/>
              </a:lnSpc>
              <a:spcBef>
                <a:spcPts val="1200"/>
              </a:spcBef>
              <a:spcAft>
                <a:spcPts val="0"/>
              </a:spcAft>
              <a:buSzPts val="935"/>
              <a:buNone/>
            </a:pPr>
            <a:r>
              <a:rPr lang="en" sz="1829" u="sng">
                <a:solidFill>
                  <a:schemeClr val="hlink"/>
                </a:solidFill>
                <a:hlinkClick action="ppaction://hlinksldjump" r:id="rId6"/>
              </a:rPr>
              <a:t>Slide 6</a:t>
            </a:r>
            <a:r>
              <a:rPr lang="en" sz="1829"/>
              <a:t>: Plan and Implementation</a:t>
            </a:r>
            <a:endParaRPr sz="1829"/>
          </a:p>
          <a:p>
            <a:pPr indent="0" lvl="0" marL="0" rtl="0" algn="l">
              <a:lnSpc>
                <a:spcPct val="95000"/>
              </a:lnSpc>
              <a:spcBef>
                <a:spcPts val="1200"/>
              </a:spcBef>
              <a:spcAft>
                <a:spcPts val="0"/>
              </a:spcAft>
              <a:buSzPts val="935"/>
              <a:buNone/>
            </a:pPr>
            <a:r>
              <a:rPr lang="en" sz="1829" u="sng">
                <a:solidFill>
                  <a:schemeClr val="hlink"/>
                </a:solidFill>
                <a:hlinkClick action="ppaction://hlinksldjump" r:id="rId7"/>
              </a:rPr>
              <a:t>Slide 7</a:t>
            </a:r>
            <a:r>
              <a:rPr lang="en" sz="1829"/>
              <a:t>: Steps we can take </a:t>
            </a:r>
            <a:endParaRPr sz="1829"/>
          </a:p>
          <a:p>
            <a:pPr indent="0" lvl="0" marL="0" rtl="0" algn="l">
              <a:lnSpc>
                <a:spcPct val="95000"/>
              </a:lnSpc>
              <a:spcBef>
                <a:spcPts val="1200"/>
              </a:spcBef>
              <a:spcAft>
                <a:spcPts val="0"/>
              </a:spcAft>
              <a:buSzPts val="935"/>
              <a:buNone/>
            </a:pPr>
            <a:r>
              <a:rPr lang="en" sz="1829" u="sng">
                <a:solidFill>
                  <a:schemeClr val="hlink"/>
                </a:solidFill>
                <a:hlinkClick action="ppaction://hlinksldjump" r:id="rId8"/>
              </a:rPr>
              <a:t>Slide 8</a:t>
            </a:r>
            <a:r>
              <a:rPr lang="en" sz="1829"/>
              <a:t>: Pros of De-Extinction</a:t>
            </a:r>
            <a:endParaRPr sz="1829"/>
          </a:p>
          <a:p>
            <a:pPr indent="0" lvl="0" marL="0" rtl="0" algn="l">
              <a:lnSpc>
                <a:spcPct val="95000"/>
              </a:lnSpc>
              <a:spcBef>
                <a:spcPts val="1200"/>
              </a:spcBef>
              <a:spcAft>
                <a:spcPts val="0"/>
              </a:spcAft>
              <a:buSzPts val="935"/>
              <a:buNone/>
            </a:pPr>
            <a:r>
              <a:rPr lang="en" sz="1829" u="sng">
                <a:solidFill>
                  <a:schemeClr val="hlink"/>
                </a:solidFill>
                <a:hlinkClick action="ppaction://hlinksldjump" r:id="rId9"/>
              </a:rPr>
              <a:t>Slide 9</a:t>
            </a:r>
            <a:r>
              <a:rPr lang="en" sz="1829"/>
              <a:t>: Cons of De-Extinction</a:t>
            </a:r>
            <a:endParaRPr sz="1829"/>
          </a:p>
          <a:p>
            <a:pPr indent="0" lvl="0" marL="0" rtl="0" algn="l">
              <a:lnSpc>
                <a:spcPct val="95000"/>
              </a:lnSpc>
              <a:spcBef>
                <a:spcPts val="1200"/>
              </a:spcBef>
              <a:spcAft>
                <a:spcPts val="0"/>
              </a:spcAft>
              <a:buSzPts val="935"/>
              <a:buNone/>
            </a:pPr>
            <a:r>
              <a:rPr lang="en" sz="1829" u="sng">
                <a:solidFill>
                  <a:schemeClr val="hlink"/>
                </a:solidFill>
                <a:hlinkClick action="ppaction://hlinksldjump" r:id="rId10"/>
              </a:rPr>
              <a:t>Slide 10</a:t>
            </a:r>
            <a:r>
              <a:rPr lang="en" sz="1829"/>
              <a:t>: Summary</a:t>
            </a:r>
            <a:endParaRPr sz="1829"/>
          </a:p>
          <a:p>
            <a:pPr indent="0" lvl="0" marL="0" rtl="0" algn="l">
              <a:lnSpc>
                <a:spcPct val="95000"/>
              </a:lnSpc>
              <a:spcBef>
                <a:spcPts val="1200"/>
              </a:spcBef>
              <a:spcAft>
                <a:spcPts val="1200"/>
              </a:spcAft>
              <a:buSzPts val="935"/>
              <a:buNone/>
            </a:pPr>
            <a:r>
              <a:rPr lang="en" sz="1829" u="sng">
                <a:solidFill>
                  <a:schemeClr val="hlink"/>
                </a:solidFill>
                <a:hlinkClick action="ppaction://hlinksldjump" r:id="rId11"/>
              </a:rPr>
              <a:t>Slide 11</a:t>
            </a:r>
            <a:r>
              <a:rPr lang="en" sz="1829"/>
              <a:t>: Bibliography</a:t>
            </a:r>
            <a:endParaRPr sz="1829"/>
          </a:p>
        </p:txBody>
      </p:sp>
      <p:pic>
        <p:nvPicPr>
          <p:cNvPr id="67" name="Google Shape;67;p14"/>
          <p:cNvPicPr preferRelativeResize="0"/>
          <p:nvPr/>
        </p:nvPicPr>
        <p:blipFill rotWithShape="1">
          <a:blip r:embed="rId12">
            <a:alphaModFix/>
          </a:blip>
          <a:srcRect b="0" l="22360" r="0" t="0"/>
          <a:stretch/>
        </p:blipFill>
        <p:spPr>
          <a:xfrm>
            <a:off x="5406225" y="0"/>
            <a:ext cx="3737775" cy="2571750"/>
          </a:xfrm>
          <a:prstGeom prst="rect">
            <a:avLst/>
          </a:prstGeom>
          <a:noFill/>
          <a:ln>
            <a:noFill/>
          </a:ln>
        </p:spPr>
      </p:pic>
      <p:pic>
        <p:nvPicPr>
          <p:cNvPr id="68" name="Google Shape;68;p14"/>
          <p:cNvPicPr preferRelativeResize="0"/>
          <p:nvPr/>
        </p:nvPicPr>
        <p:blipFill>
          <a:blip r:embed="rId13">
            <a:alphaModFix/>
          </a:blip>
          <a:stretch>
            <a:fillRect/>
          </a:stretch>
        </p:blipFill>
        <p:spPr>
          <a:xfrm>
            <a:off x="3799048" y="2571755"/>
            <a:ext cx="3328903" cy="2571750"/>
          </a:xfrm>
          <a:prstGeom prst="rect">
            <a:avLst/>
          </a:prstGeom>
          <a:noFill/>
          <a:ln>
            <a:noFill/>
          </a:ln>
        </p:spPr>
      </p:pic>
      <p:pic>
        <p:nvPicPr>
          <p:cNvPr id="69" name="Google Shape;69;p14"/>
          <p:cNvPicPr preferRelativeResize="0"/>
          <p:nvPr/>
        </p:nvPicPr>
        <p:blipFill>
          <a:blip r:embed="rId14">
            <a:alphaModFix/>
          </a:blip>
          <a:stretch>
            <a:fillRect/>
          </a:stretch>
        </p:blipFill>
        <p:spPr>
          <a:xfrm>
            <a:off x="7127953" y="1799725"/>
            <a:ext cx="2016039" cy="33178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History, pt. 1</a:t>
            </a:r>
            <a:endParaRPr/>
          </a:p>
          <a:p>
            <a:pPr indent="0" lvl="0" marL="0" rtl="0" algn="l">
              <a:spcBef>
                <a:spcPts val="0"/>
              </a:spcBef>
              <a:spcAft>
                <a:spcPts val="0"/>
              </a:spcAft>
              <a:buNone/>
            </a:pPr>
            <a:r>
              <a:t/>
            </a:r>
            <a:endParaRPr/>
          </a:p>
        </p:txBody>
      </p:sp>
      <p:sp>
        <p:nvSpPr>
          <p:cNvPr id="75" name="Google Shape;75;p15"/>
          <p:cNvSpPr txBox="1"/>
          <p:nvPr>
            <p:ph idx="1" type="body"/>
          </p:nvPr>
        </p:nvSpPr>
        <p:spPr>
          <a:xfrm>
            <a:off x="311700" y="1085063"/>
            <a:ext cx="8520600" cy="2382000"/>
          </a:xfrm>
          <a:prstGeom prst="rect">
            <a:avLst/>
          </a:prstGeom>
        </p:spPr>
        <p:txBody>
          <a:bodyPr anchorCtr="0" anchor="t" bIns="91425" lIns="91425" spcFirstLastPara="1" rIns="91425" wrap="square" tIns="91425">
            <a:noAutofit/>
          </a:bodyPr>
          <a:lstStyle/>
          <a:p>
            <a:pPr indent="-336232" lvl="0" marL="457200" rtl="0" algn="l">
              <a:lnSpc>
                <a:spcPct val="95000"/>
              </a:lnSpc>
              <a:spcBef>
                <a:spcPts val="0"/>
              </a:spcBef>
              <a:spcAft>
                <a:spcPts val="0"/>
              </a:spcAft>
              <a:buSzPts val="1695"/>
              <a:buChar char="●"/>
            </a:pPr>
            <a:r>
              <a:rPr lang="en" sz="1695"/>
              <a:t>De-extinction is the goal of </a:t>
            </a:r>
            <a:r>
              <a:rPr lang="en" sz="1695"/>
              <a:t>resurrecting</a:t>
            </a:r>
            <a:r>
              <a:rPr lang="en" sz="1695"/>
              <a:t> extinct animals in the current day world. The goal is for an organism that resembles or actually </a:t>
            </a:r>
            <a:r>
              <a:rPr i="1" lang="en" sz="1695"/>
              <a:t>is</a:t>
            </a:r>
            <a:r>
              <a:rPr lang="en" sz="1695"/>
              <a:t> that extinct species.</a:t>
            </a:r>
            <a:endParaRPr sz="1695"/>
          </a:p>
          <a:p>
            <a:pPr indent="-336232" lvl="0" marL="457200" rtl="0" algn="l">
              <a:lnSpc>
                <a:spcPct val="95000"/>
              </a:lnSpc>
              <a:spcBef>
                <a:spcPts val="0"/>
              </a:spcBef>
              <a:spcAft>
                <a:spcPts val="0"/>
              </a:spcAft>
              <a:buSzPts val="1695"/>
              <a:buChar char="●"/>
            </a:pPr>
            <a:r>
              <a:rPr lang="en" sz="1695"/>
              <a:t>A major historic event that catalyzed more investment into the idea of de-extinction was the development of somatic cell nuclear transfer (SCNT) that produced Dolly the sheep.</a:t>
            </a:r>
            <a:endParaRPr sz="1695"/>
          </a:p>
          <a:p>
            <a:pPr indent="-336232" lvl="0" marL="457200" marR="4049007" rtl="0" algn="l">
              <a:lnSpc>
                <a:spcPct val="95000"/>
              </a:lnSpc>
              <a:spcBef>
                <a:spcPts val="0"/>
              </a:spcBef>
              <a:spcAft>
                <a:spcPts val="0"/>
              </a:spcAft>
              <a:buSzPts val="1695"/>
              <a:buChar char="●"/>
            </a:pPr>
            <a:r>
              <a:rPr lang="en" sz="1695"/>
              <a:t>The first and only “</a:t>
            </a:r>
            <a:r>
              <a:rPr lang="en" sz="1695"/>
              <a:t>successful”</a:t>
            </a:r>
            <a:r>
              <a:rPr lang="en" sz="1695"/>
              <a:t> replication of an extinct species was the Pyrenean ibex (bouqetin/bucardo), which died after seven minutes due to lung </a:t>
            </a:r>
            <a:r>
              <a:rPr lang="en" sz="1695"/>
              <a:t>malformation.</a:t>
            </a:r>
            <a:endParaRPr sz="1695"/>
          </a:p>
        </p:txBody>
      </p:sp>
      <p:pic>
        <p:nvPicPr>
          <p:cNvPr id="76" name="Google Shape;76;p15"/>
          <p:cNvPicPr preferRelativeResize="0"/>
          <p:nvPr/>
        </p:nvPicPr>
        <p:blipFill>
          <a:blip r:embed="rId3">
            <a:alphaModFix/>
          </a:blip>
          <a:stretch>
            <a:fillRect/>
          </a:stretch>
        </p:blipFill>
        <p:spPr>
          <a:xfrm>
            <a:off x="5093150" y="2352650"/>
            <a:ext cx="4050852" cy="2790873"/>
          </a:xfrm>
          <a:prstGeom prst="rect">
            <a:avLst/>
          </a:prstGeom>
          <a:noFill/>
          <a:ln>
            <a:noFill/>
          </a:ln>
        </p:spPr>
      </p:pic>
      <p:pic>
        <p:nvPicPr>
          <p:cNvPr id="77" name="Google Shape;77;p15"/>
          <p:cNvPicPr preferRelativeResize="0"/>
          <p:nvPr/>
        </p:nvPicPr>
        <p:blipFill>
          <a:blip r:embed="rId4">
            <a:alphaModFix/>
          </a:blip>
          <a:stretch>
            <a:fillRect/>
          </a:stretch>
        </p:blipFill>
        <p:spPr>
          <a:xfrm>
            <a:off x="0" y="3534401"/>
            <a:ext cx="3279675" cy="1609100"/>
          </a:xfrm>
          <a:prstGeom prst="rect">
            <a:avLst/>
          </a:prstGeom>
          <a:noFill/>
          <a:ln>
            <a:noFill/>
          </a:ln>
        </p:spPr>
      </p:pic>
      <p:pic>
        <p:nvPicPr>
          <p:cNvPr id="78" name="Google Shape;78;p15"/>
          <p:cNvPicPr preferRelativeResize="0"/>
          <p:nvPr/>
        </p:nvPicPr>
        <p:blipFill>
          <a:blip r:embed="rId5">
            <a:alphaModFix/>
          </a:blip>
          <a:stretch>
            <a:fillRect/>
          </a:stretch>
        </p:blipFill>
        <p:spPr>
          <a:xfrm>
            <a:off x="3172075" y="3534426"/>
            <a:ext cx="2417968" cy="1609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6"/>
          <p:cNvSpPr txBox="1"/>
          <p:nvPr>
            <p:ph type="title"/>
          </p:nvPr>
        </p:nvSpPr>
        <p:spPr>
          <a:xfrm>
            <a:off x="142125" y="1320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History, pt. 2</a:t>
            </a:r>
            <a:endParaRPr/>
          </a:p>
        </p:txBody>
      </p:sp>
      <p:sp>
        <p:nvSpPr>
          <p:cNvPr id="84" name="Google Shape;84;p16"/>
          <p:cNvSpPr txBox="1"/>
          <p:nvPr>
            <p:ph idx="1" type="body"/>
          </p:nvPr>
        </p:nvSpPr>
        <p:spPr>
          <a:xfrm>
            <a:off x="142125" y="704700"/>
            <a:ext cx="8520600" cy="3416400"/>
          </a:xfrm>
          <a:prstGeom prst="rect">
            <a:avLst/>
          </a:prstGeom>
        </p:spPr>
        <p:txBody>
          <a:bodyPr anchorCtr="0" anchor="t" bIns="91425" lIns="91425" spcFirstLastPara="1" rIns="91425" wrap="square" tIns="91425">
            <a:normAutofit/>
          </a:bodyPr>
          <a:lstStyle/>
          <a:p>
            <a:pPr indent="-342900" lvl="0" marL="457200" marR="2791707" rtl="0" algn="l">
              <a:spcBef>
                <a:spcPts val="0"/>
              </a:spcBef>
              <a:spcAft>
                <a:spcPts val="0"/>
              </a:spcAft>
              <a:buSzPts val="1800"/>
              <a:buChar char="●"/>
            </a:pPr>
            <a:r>
              <a:rPr lang="en"/>
              <a:t>De-extinction was first conceived as an idea in the early 20th century as an approach to back breeding</a:t>
            </a:r>
            <a:endParaRPr/>
          </a:p>
          <a:p>
            <a:pPr indent="-317500" lvl="1" marL="914400" marR="2791707" rtl="0" algn="l">
              <a:spcBef>
                <a:spcPts val="0"/>
              </a:spcBef>
              <a:spcAft>
                <a:spcPts val="0"/>
              </a:spcAft>
              <a:buSzPts val="1400"/>
              <a:buChar char="○"/>
            </a:pPr>
            <a:r>
              <a:rPr lang="en"/>
              <a:t>producing a breed that has the traits of a wild ancestor</a:t>
            </a:r>
            <a:endParaRPr/>
          </a:p>
          <a:p>
            <a:pPr indent="-317500" lvl="1" marL="914400" marR="2791707" rtl="0" algn="l">
              <a:spcBef>
                <a:spcPts val="0"/>
              </a:spcBef>
              <a:spcAft>
                <a:spcPts val="0"/>
              </a:spcAft>
              <a:buSzPts val="1400"/>
              <a:buChar char="○"/>
            </a:pPr>
            <a:r>
              <a:rPr lang="en"/>
              <a:t>back breeding research done by German zoologists Lutz and Heinz Heck in 1920-30</a:t>
            </a:r>
            <a:endParaRPr/>
          </a:p>
          <a:p>
            <a:pPr indent="-342900" lvl="0" marL="457200" marR="3191757" rtl="0" algn="l">
              <a:spcBef>
                <a:spcPts val="0"/>
              </a:spcBef>
              <a:spcAft>
                <a:spcPts val="0"/>
              </a:spcAft>
              <a:buSzPts val="1800"/>
              <a:buChar char="●"/>
            </a:pPr>
            <a:r>
              <a:rPr lang="en"/>
              <a:t>Breakthroughs like tools for DNA isolation and analysis (bones, hair, tissues from dead animals) and in vitro fertilization were made in the later 20th century.</a:t>
            </a:r>
            <a:endParaRPr/>
          </a:p>
        </p:txBody>
      </p:sp>
      <p:pic>
        <p:nvPicPr>
          <p:cNvPr id="85" name="Google Shape;85;p16"/>
          <p:cNvPicPr preferRelativeResize="0"/>
          <p:nvPr/>
        </p:nvPicPr>
        <p:blipFill>
          <a:blip r:embed="rId3">
            <a:alphaModFix/>
          </a:blip>
          <a:stretch>
            <a:fillRect/>
          </a:stretch>
        </p:blipFill>
        <p:spPr>
          <a:xfrm>
            <a:off x="5601875" y="2323550"/>
            <a:ext cx="3542125" cy="2819950"/>
          </a:xfrm>
          <a:prstGeom prst="rect">
            <a:avLst/>
          </a:prstGeom>
          <a:noFill/>
          <a:ln>
            <a:noFill/>
          </a:ln>
        </p:spPr>
      </p:pic>
      <p:pic>
        <p:nvPicPr>
          <p:cNvPr id="86" name="Google Shape;86;p16"/>
          <p:cNvPicPr preferRelativeResize="0"/>
          <p:nvPr/>
        </p:nvPicPr>
        <p:blipFill>
          <a:blip r:embed="rId4">
            <a:alphaModFix/>
          </a:blip>
          <a:stretch>
            <a:fillRect/>
          </a:stretch>
        </p:blipFill>
        <p:spPr>
          <a:xfrm>
            <a:off x="7526950" y="0"/>
            <a:ext cx="1617039" cy="2323549"/>
          </a:xfrm>
          <a:prstGeom prst="rect">
            <a:avLst/>
          </a:prstGeom>
          <a:noFill/>
          <a:ln>
            <a:noFill/>
          </a:ln>
        </p:spPr>
      </p:pic>
      <p:pic>
        <p:nvPicPr>
          <p:cNvPr id="87" name="Google Shape;87;p16"/>
          <p:cNvPicPr preferRelativeResize="0"/>
          <p:nvPr/>
        </p:nvPicPr>
        <p:blipFill>
          <a:blip r:embed="rId5">
            <a:alphaModFix/>
          </a:blip>
          <a:stretch>
            <a:fillRect/>
          </a:stretch>
        </p:blipFill>
        <p:spPr>
          <a:xfrm>
            <a:off x="1018017" y="3490850"/>
            <a:ext cx="1988057" cy="1652650"/>
          </a:xfrm>
          <a:prstGeom prst="rect">
            <a:avLst/>
          </a:prstGeom>
          <a:noFill/>
          <a:ln>
            <a:noFill/>
          </a:ln>
        </p:spPr>
      </p:pic>
      <p:pic>
        <p:nvPicPr>
          <p:cNvPr id="88" name="Google Shape;88;p16"/>
          <p:cNvPicPr preferRelativeResize="0"/>
          <p:nvPr/>
        </p:nvPicPr>
        <p:blipFill>
          <a:blip r:embed="rId6">
            <a:alphaModFix/>
          </a:blip>
          <a:stretch>
            <a:fillRect/>
          </a:stretch>
        </p:blipFill>
        <p:spPr>
          <a:xfrm>
            <a:off x="5909900" y="1"/>
            <a:ext cx="1617050" cy="2320960"/>
          </a:xfrm>
          <a:prstGeom prst="rect">
            <a:avLst/>
          </a:prstGeom>
          <a:noFill/>
          <a:ln>
            <a:noFill/>
          </a:ln>
        </p:spPr>
      </p:pic>
      <p:pic>
        <p:nvPicPr>
          <p:cNvPr id="89" name="Google Shape;89;p16"/>
          <p:cNvPicPr preferRelativeResize="0"/>
          <p:nvPr/>
        </p:nvPicPr>
        <p:blipFill>
          <a:blip r:embed="rId7">
            <a:alphaModFix/>
          </a:blip>
          <a:stretch>
            <a:fillRect/>
          </a:stretch>
        </p:blipFill>
        <p:spPr>
          <a:xfrm>
            <a:off x="3006075" y="3193400"/>
            <a:ext cx="2595799" cy="1950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333450" y="1496100"/>
            <a:ext cx="3996000" cy="215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4000"/>
              <a:t>Timeline of Species Cloned/Cloning Technology</a:t>
            </a:r>
            <a:endParaRPr sz="4000"/>
          </a:p>
        </p:txBody>
      </p:sp>
      <p:pic>
        <p:nvPicPr>
          <p:cNvPr id="95" name="Google Shape;95;p17" title="Chart"/>
          <p:cNvPicPr preferRelativeResize="0"/>
          <p:nvPr/>
        </p:nvPicPr>
        <p:blipFill rotWithShape="1">
          <a:blip r:embed="rId3">
            <a:alphaModFix/>
          </a:blip>
          <a:srcRect b="2865" l="2864" r="3816" t="0"/>
          <a:stretch/>
        </p:blipFill>
        <p:spPr>
          <a:xfrm>
            <a:off x="4572000" y="0"/>
            <a:ext cx="4572002" cy="514350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174963" y="335125"/>
            <a:ext cx="3542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 and Implementation </a:t>
            </a:r>
            <a:endParaRPr/>
          </a:p>
        </p:txBody>
      </p:sp>
      <p:sp>
        <p:nvSpPr>
          <p:cNvPr id="101" name="Google Shape;101;p18"/>
          <p:cNvSpPr txBox="1"/>
          <p:nvPr>
            <p:ph idx="1" type="body"/>
          </p:nvPr>
        </p:nvSpPr>
        <p:spPr>
          <a:xfrm>
            <a:off x="35475" y="907825"/>
            <a:ext cx="4119300" cy="2989500"/>
          </a:xfrm>
          <a:prstGeom prst="rect">
            <a:avLst/>
          </a:prstGeom>
        </p:spPr>
        <p:txBody>
          <a:bodyPr anchorCtr="0" anchor="t" bIns="91425" lIns="91425" spcFirstLastPara="1" rIns="91425" wrap="square" tIns="91425">
            <a:normAutofit fontScale="85000" lnSpcReduction="20000"/>
          </a:bodyPr>
          <a:lstStyle/>
          <a:p>
            <a:pPr indent="-325755" lvl="0" marL="457200" rtl="0" algn="l">
              <a:spcBef>
                <a:spcPts val="0"/>
              </a:spcBef>
              <a:spcAft>
                <a:spcPts val="0"/>
              </a:spcAft>
              <a:buSzPct val="100000"/>
              <a:buChar char="●"/>
            </a:pPr>
            <a:r>
              <a:rPr lang="en"/>
              <a:t>The first step is to gather all possible DNA and </a:t>
            </a:r>
            <a:r>
              <a:rPr lang="en"/>
              <a:t>genetic</a:t>
            </a:r>
            <a:r>
              <a:rPr lang="en"/>
              <a:t> information scientists can find in the animal remnants.</a:t>
            </a:r>
            <a:endParaRPr/>
          </a:p>
          <a:p>
            <a:pPr indent="-325755" lvl="0" marL="457200" rtl="0" algn="l">
              <a:spcBef>
                <a:spcPts val="0"/>
              </a:spcBef>
              <a:spcAft>
                <a:spcPts val="0"/>
              </a:spcAft>
              <a:buSzPct val="100000"/>
              <a:buChar char="●"/>
            </a:pPr>
            <a:r>
              <a:rPr lang="en"/>
              <a:t>Second, they would use </a:t>
            </a:r>
            <a:r>
              <a:rPr lang="en"/>
              <a:t>artificial</a:t>
            </a:r>
            <a:r>
              <a:rPr lang="en"/>
              <a:t> </a:t>
            </a:r>
            <a:r>
              <a:rPr lang="en"/>
              <a:t>intelligence</a:t>
            </a:r>
            <a:r>
              <a:rPr lang="en"/>
              <a:t> to try to genetically reconstruct the animal to the best of their </a:t>
            </a:r>
            <a:r>
              <a:rPr lang="en"/>
              <a:t>ability.</a:t>
            </a:r>
            <a:endParaRPr/>
          </a:p>
          <a:p>
            <a:pPr indent="-304165" lvl="1" marL="914400" rtl="0" algn="l">
              <a:spcBef>
                <a:spcPts val="0"/>
              </a:spcBef>
              <a:spcAft>
                <a:spcPts val="0"/>
              </a:spcAft>
              <a:buSzPct val="100000"/>
              <a:buChar char="○"/>
            </a:pPr>
            <a:r>
              <a:rPr lang="en"/>
              <a:t>AI use encompasses DNA analysis, creation of new genomes, simulation of habitat, etc.</a:t>
            </a:r>
            <a:endParaRPr/>
          </a:p>
          <a:p>
            <a:pPr indent="-325755" lvl="0" marL="457200" marR="0" rtl="0" algn="l">
              <a:spcBef>
                <a:spcPts val="0"/>
              </a:spcBef>
              <a:spcAft>
                <a:spcPts val="0"/>
              </a:spcAft>
              <a:buSzPct val="100000"/>
              <a:buChar char="●"/>
            </a:pPr>
            <a:r>
              <a:rPr lang="en"/>
              <a:t>Finally, they would put the animal in an ideal environment to</a:t>
            </a:r>
            <a:endParaRPr/>
          </a:p>
          <a:p>
            <a:pPr indent="0" lvl="0" marL="457200" marR="1367604" rtl="0" algn="l">
              <a:spcBef>
                <a:spcPts val="0"/>
              </a:spcBef>
              <a:spcAft>
                <a:spcPts val="0"/>
              </a:spcAft>
              <a:buNone/>
            </a:pPr>
            <a:r>
              <a:rPr lang="en"/>
              <a:t>let evolution perfect the animal. </a:t>
            </a:r>
            <a:endParaRPr/>
          </a:p>
        </p:txBody>
      </p:sp>
      <p:pic>
        <p:nvPicPr>
          <p:cNvPr id="102" name="Google Shape;102;p18"/>
          <p:cNvPicPr preferRelativeResize="0"/>
          <p:nvPr/>
        </p:nvPicPr>
        <p:blipFill>
          <a:blip r:embed="rId3">
            <a:alphaModFix/>
          </a:blip>
          <a:stretch>
            <a:fillRect/>
          </a:stretch>
        </p:blipFill>
        <p:spPr>
          <a:xfrm>
            <a:off x="1" y="3806050"/>
            <a:ext cx="4190275" cy="1316650"/>
          </a:xfrm>
          <a:prstGeom prst="rect">
            <a:avLst/>
          </a:prstGeom>
          <a:noFill/>
          <a:ln>
            <a:noFill/>
          </a:ln>
        </p:spPr>
      </p:pic>
      <p:pic>
        <p:nvPicPr>
          <p:cNvPr id="103" name="Google Shape;103;p18"/>
          <p:cNvPicPr preferRelativeResize="0"/>
          <p:nvPr/>
        </p:nvPicPr>
        <p:blipFill>
          <a:blip r:embed="rId4">
            <a:alphaModFix/>
          </a:blip>
          <a:stretch>
            <a:fillRect/>
          </a:stretch>
        </p:blipFill>
        <p:spPr>
          <a:xfrm>
            <a:off x="4213250" y="0"/>
            <a:ext cx="4930752" cy="5143501"/>
          </a:xfrm>
          <a:prstGeom prst="rect">
            <a:avLst/>
          </a:prstGeom>
          <a:noFill/>
          <a:ln>
            <a:noFill/>
          </a:ln>
        </p:spPr>
      </p:pic>
      <p:pic>
        <p:nvPicPr>
          <p:cNvPr id="104" name="Google Shape;104;p18"/>
          <p:cNvPicPr preferRelativeResize="0"/>
          <p:nvPr/>
        </p:nvPicPr>
        <p:blipFill>
          <a:blip r:embed="rId5">
            <a:alphaModFix/>
          </a:blip>
          <a:stretch>
            <a:fillRect/>
          </a:stretch>
        </p:blipFill>
        <p:spPr>
          <a:xfrm>
            <a:off x="2663825" y="3138800"/>
            <a:ext cx="1549425" cy="2004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idx="1" type="body"/>
          </p:nvPr>
        </p:nvSpPr>
        <p:spPr>
          <a:xfrm>
            <a:off x="0" y="891700"/>
            <a:ext cx="4278600" cy="3156900"/>
          </a:xfrm>
          <a:prstGeom prst="rect">
            <a:avLst/>
          </a:prstGeom>
        </p:spPr>
        <p:txBody>
          <a:bodyPr anchorCtr="0" anchor="t" bIns="91425" lIns="91425" spcFirstLastPara="1" rIns="91425" wrap="square" tIns="91425">
            <a:noAutofit/>
          </a:bodyPr>
          <a:lstStyle/>
          <a:p>
            <a:pPr indent="-321310" lvl="0" marL="457200" rtl="0" algn="l">
              <a:spcBef>
                <a:spcPts val="0"/>
              </a:spcBef>
              <a:spcAft>
                <a:spcPts val="0"/>
              </a:spcAft>
              <a:buSzPts val="1460"/>
              <a:buChar char="●"/>
            </a:pPr>
            <a:r>
              <a:rPr lang="en" sz="1460"/>
              <a:t>A</a:t>
            </a:r>
            <a:r>
              <a:rPr lang="en" sz="1460"/>
              <a:t>nimals are relocated to a similar environment as their habitat when they were originally alive</a:t>
            </a:r>
            <a:endParaRPr sz="1460"/>
          </a:p>
          <a:p>
            <a:pPr indent="-303530" lvl="1" marL="914400" rtl="0" algn="l">
              <a:spcBef>
                <a:spcPts val="0"/>
              </a:spcBef>
              <a:spcAft>
                <a:spcPts val="0"/>
              </a:spcAft>
              <a:buSzPts val="1180"/>
              <a:buChar char="○"/>
            </a:pPr>
            <a:r>
              <a:rPr lang="en" sz="1180"/>
              <a:t>ex: wooly mammoths will go to the Russian Tundra</a:t>
            </a:r>
            <a:endParaRPr sz="1180"/>
          </a:p>
          <a:p>
            <a:pPr indent="-321310" lvl="0" marL="457200" rtl="0" algn="l">
              <a:spcBef>
                <a:spcPts val="0"/>
              </a:spcBef>
              <a:spcAft>
                <a:spcPts val="0"/>
              </a:spcAft>
              <a:buSzPts val="1460"/>
              <a:buChar char="●"/>
            </a:pPr>
            <a:r>
              <a:rPr lang="en" sz="1460"/>
              <a:t>Because scientists will not be able to ever get to the perfect animal even with 100% of the DNA, they will have to rely on evolution in order to make sure they get an animal as close to what evolution wants.</a:t>
            </a:r>
            <a:endParaRPr sz="1460"/>
          </a:p>
          <a:p>
            <a:pPr indent="-321310" lvl="0" marL="457200" rtl="0" algn="l">
              <a:spcBef>
                <a:spcPts val="0"/>
              </a:spcBef>
              <a:spcAft>
                <a:spcPts val="0"/>
              </a:spcAft>
              <a:buSzPts val="1460"/>
              <a:buChar char="●"/>
            </a:pPr>
            <a:r>
              <a:rPr lang="en" sz="1460"/>
              <a:t>More research is being put into implementing de-extinction now as a last resort to solve the issue of s</a:t>
            </a:r>
            <a:r>
              <a:rPr lang="en" sz="1460"/>
              <a:t>pecies rapidly going extinct</a:t>
            </a:r>
            <a:endParaRPr sz="1460"/>
          </a:p>
          <a:p>
            <a:pPr indent="-303530" lvl="1" marL="914400" rtl="0" algn="l">
              <a:spcBef>
                <a:spcPts val="0"/>
              </a:spcBef>
              <a:spcAft>
                <a:spcPts val="0"/>
              </a:spcAft>
              <a:buSzPts val="1180"/>
              <a:buChar char="○"/>
            </a:pPr>
            <a:r>
              <a:rPr lang="en" sz="1180"/>
              <a:t>partially due to natural disasters</a:t>
            </a:r>
            <a:endParaRPr sz="1180"/>
          </a:p>
          <a:p>
            <a:pPr indent="-303530" lvl="1" marL="914400" rtl="0" algn="l">
              <a:spcBef>
                <a:spcPts val="0"/>
              </a:spcBef>
              <a:spcAft>
                <a:spcPts val="0"/>
              </a:spcAft>
              <a:buSzPts val="1180"/>
              <a:buChar char="○"/>
            </a:pPr>
            <a:r>
              <a:rPr lang="en" sz="1180"/>
              <a:t>but half of all species are projected to go extinct by 2050 due to </a:t>
            </a:r>
            <a:r>
              <a:rPr b="1" lang="en" sz="1180"/>
              <a:t>human-caused events and disasters</a:t>
            </a:r>
            <a:endParaRPr sz="1180"/>
          </a:p>
        </p:txBody>
      </p:sp>
      <p:pic>
        <p:nvPicPr>
          <p:cNvPr id="110" name="Google Shape;110;p19"/>
          <p:cNvPicPr preferRelativeResize="0"/>
          <p:nvPr/>
        </p:nvPicPr>
        <p:blipFill>
          <a:blip r:embed="rId3">
            <a:alphaModFix/>
          </a:blip>
          <a:stretch>
            <a:fillRect/>
          </a:stretch>
        </p:blipFill>
        <p:spPr>
          <a:xfrm>
            <a:off x="4284425" y="-86424"/>
            <a:ext cx="3002875" cy="1871525"/>
          </a:xfrm>
          <a:prstGeom prst="rect">
            <a:avLst/>
          </a:prstGeom>
          <a:noFill/>
          <a:ln>
            <a:noFill/>
          </a:ln>
        </p:spPr>
      </p:pic>
      <p:pic>
        <p:nvPicPr>
          <p:cNvPr id="111" name="Google Shape;111;p19"/>
          <p:cNvPicPr preferRelativeResize="0"/>
          <p:nvPr/>
        </p:nvPicPr>
        <p:blipFill>
          <a:blip r:embed="rId4">
            <a:alphaModFix/>
          </a:blip>
          <a:stretch>
            <a:fillRect/>
          </a:stretch>
        </p:blipFill>
        <p:spPr>
          <a:xfrm>
            <a:off x="6217001" y="-183037"/>
            <a:ext cx="3514525" cy="1968150"/>
          </a:xfrm>
          <a:prstGeom prst="rect">
            <a:avLst/>
          </a:prstGeom>
          <a:noFill/>
          <a:ln>
            <a:noFill/>
          </a:ln>
        </p:spPr>
      </p:pic>
      <p:pic>
        <p:nvPicPr>
          <p:cNvPr id="112" name="Google Shape;112;p19"/>
          <p:cNvPicPr preferRelativeResize="0"/>
          <p:nvPr/>
        </p:nvPicPr>
        <p:blipFill>
          <a:blip r:embed="rId5">
            <a:alphaModFix/>
          </a:blip>
          <a:stretch>
            <a:fillRect/>
          </a:stretch>
        </p:blipFill>
        <p:spPr>
          <a:xfrm>
            <a:off x="4284425" y="1785125"/>
            <a:ext cx="4900322" cy="3358374"/>
          </a:xfrm>
          <a:prstGeom prst="rect">
            <a:avLst/>
          </a:prstGeom>
          <a:noFill/>
          <a:ln>
            <a:noFill/>
          </a:ln>
        </p:spPr>
      </p:pic>
      <p:sp>
        <p:nvSpPr>
          <p:cNvPr id="113" name="Google Shape;113;p19"/>
          <p:cNvSpPr txBox="1"/>
          <p:nvPr>
            <p:ph type="title"/>
          </p:nvPr>
        </p:nvSpPr>
        <p:spPr>
          <a:xfrm>
            <a:off x="174963" y="335125"/>
            <a:ext cx="3542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 and Implementation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207350" y="2754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Pros of De-extinction</a:t>
            </a:r>
            <a:endParaRPr/>
          </a:p>
        </p:txBody>
      </p:sp>
      <p:sp>
        <p:nvSpPr>
          <p:cNvPr id="119" name="Google Shape;119;p20"/>
          <p:cNvSpPr txBox="1"/>
          <p:nvPr>
            <p:ph idx="1" type="body"/>
          </p:nvPr>
        </p:nvSpPr>
        <p:spPr>
          <a:xfrm>
            <a:off x="207350" y="848150"/>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Recovers extinct animals </a:t>
            </a:r>
            <a:endParaRPr/>
          </a:p>
          <a:p>
            <a:pPr indent="-342900" lvl="0" marL="457200" marR="0" rtl="0" algn="l">
              <a:spcBef>
                <a:spcPts val="0"/>
              </a:spcBef>
              <a:spcAft>
                <a:spcPts val="0"/>
              </a:spcAft>
              <a:buSzPts val="1800"/>
              <a:buChar char="●"/>
            </a:pPr>
            <a:r>
              <a:rPr lang="en"/>
              <a:t>Plants, animals, and other organisms will be able to come back from natural disasters</a:t>
            </a:r>
            <a:endParaRPr/>
          </a:p>
          <a:p>
            <a:pPr indent="-342900" lvl="0" marL="457200" marR="1877307" rtl="0" algn="l">
              <a:spcBef>
                <a:spcPts val="0"/>
              </a:spcBef>
              <a:spcAft>
                <a:spcPts val="0"/>
              </a:spcAft>
              <a:buSzPts val="1800"/>
              <a:buChar char="●"/>
            </a:pPr>
            <a:r>
              <a:rPr lang="en"/>
              <a:t>Helps preserve current animals that are currently endangered</a:t>
            </a:r>
            <a:endParaRPr/>
          </a:p>
          <a:p>
            <a:pPr indent="-342900" lvl="0" marL="457200" rtl="0" algn="l">
              <a:spcBef>
                <a:spcPts val="0"/>
              </a:spcBef>
              <a:spcAft>
                <a:spcPts val="0"/>
              </a:spcAft>
              <a:buSzPts val="1800"/>
              <a:buChar char="●"/>
            </a:pPr>
            <a:r>
              <a:rPr lang="en"/>
              <a:t>Allows us to study ancient animals in their old habitat</a:t>
            </a:r>
            <a:endParaRPr/>
          </a:p>
        </p:txBody>
      </p:sp>
      <p:pic>
        <p:nvPicPr>
          <p:cNvPr id="120" name="Google Shape;120;p20"/>
          <p:cNvPicPr preferRelativeResize="0"/>
          <p:nvPr/>
        </p:nvPicPr>
        <p:blipFill>
          <a:blip r:embed="rId3">
            <a:alphaModFix/>
          </a:blip>
          <a:stretch>
            <a:fillRect/>
          </a:stretch>
        </p:blipFill>
        <p:spPr>
          <a:xfrm>
            <a:off x="6860900" y="2030126"/>
            <a:ext cx="2374400" cy="3113375"/>
          </a:xfrm>
          <a:prstGeom prst="rect">
            <a:avLst/>
          </a:prstGeom>
          <a:noFill/>
          <a:ln>
            <a:noFill/>
          </a:ln>
        </p:spPr>
      </p:pic>
      <p:pic>
        <p:nvPicPr>
          <p:cNvPr id="121" name="Google Shape;121;p20"/>
          <p:cNvPicPr preferRelativeResize="0"/>
          <p:nvPr/>
        </p:nvPicPr>
        <p:blipFill>
          <a:blip r:embed="rId4">
            <a:alphaModFix/>
          </a:blip>
          <a:stretch>
            <a:fillRect/>
          </a:stretch>
        </p:blipFill>
        <p:spPr>
          <a:xfrm>
            <a:off x="-206776" y="2691050"/>
            <a:ext cx="3685376" cy="2452450"/>
          </a:xfrm>
          <a:prstGeom prst="rect">
            <a:avLst/>
          </a:prstGeom>
          <a:noFill/>
          <a:ln>
            <a:noFill/>
          </a:ln>
        </p:spPr>
      </p:pic>
      <p:pic>
        <p:nvPicPr>
          <p:cNvPr id="122" name="Google Shape;122;p20"/>
          <p:cNvPicPr preferRelativeResize="0"/>
          <p:nvPr/>
        </p:nvPicPr>
        <p:blipFill rotWithShape="1">
          <a:blip r:embed="rId5">
            <a:alphaModFix/>
          </a:blip>
          <a:srcRect b="0" l="5882" r="2340" t="0"/>
          <a:stretch/>
        </p:blipFill>
        <p:spPr>
          <a:xfrm>
            <a:off x="3478600" y="2691050"/>
            <a:ext cx="3382300" cy="2452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1"/>
          <p:cNvSpPr txBox="1"/>
          <p:nvPr>
            <p:ph type="title"/>
          </p:nvPr>
        </p:nvSpPr>
        <p:spPr>
          <a:xfrm>
            <a:off x="311700" y="3145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Cons of De-Extinction </a:t>
            </a:r>
            <a:endParaRPr/>
          </a:p>
        </p:txBody>
      </p:sp>
      <p:sp>
        <p:nvSpPr>
          <p:cNvPr id="128" name="Google Shape;128;p21"/>
          <p:cNvSpPr txBox="1"/>
          <p:nvPr>
            <p:ph idx="1" type="body"/>
          </p:nvPr>
        </p:nvSpPr>
        <p:spPr>
          <a:xfrm>
            <a:off x="188463" y="936888"/>
            <a:ext cx="4377000" cy="20055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Results in waste of limited DNA substances AND expensive</a:t>
            </a:r>
            <a:endParaRPr/>
          </a:p>
          <a:p>
            <a:pPr indent="-334327" lvl="0" marL="457200" rtl="0" algn="l">
              <a:spcBef>
                <a:spcPts val="0"/>
              </a:spcBef>
              <a:spcAft>
                <a:spcPts val="0"/>
              </a:spcAft>
              <a:buSzPct val="100000"/>
              <a:buChar char="●"/>
            </a:pPr>
            <a:r>
              <a:rPr lang="en"/>
              <a:t>Takes resources from current conservation efforts → can’t maintain populations of currently endangered species</a:t>
            </a:r>
            <a:endParaRPr/>
          </a:p>
          <a:p>
            <a:pPr indent="-334327" lvl="0" marL="457200" rtl="0" algn="l">
              <a:spcBef>
                <a:spcPts val="0"/>
              </a:spcBef>
              <a:spcAft>
                <a:spcPts val="0"/>
              </a:spcAft>
              <a:buSzPct val="100000"/>
              <a:buChar char="●"/>
            </a:pPr>
            <a:r>
              <a:rPr lang="en"/>
              <a:t>Strains habitat and wildlife resources</a:t>
            </a:r>
            <a:endParaRPr/>
          </a:p>
        </p:txBody>
      </p:sp>
      <p:pic>
        <p:nvPicPr>
          <p:cNvPr id="129" name="Google Shape;129;p21"/>
          <p:cNvPicPr preferRelativeResize="0"/>
          <p:nvPr/>
        </p:nvPicPr>
        <p:blipFill rotWithShape="1">
          <a:blip r:embed="rId3">
            <a:alphaModFix/>
          </a:blip>
          <a:srcRect b="0" l="0" r="28222" t="0"/>
          <a:stretch/>
        </p:blipFill>
        <p:spPr>
          <a:xfrm>
            <a:off x="1" y="3140125"/>
            <a:ext cx="3214800" cy="2005475"/>
          </a:xfrm>
          <a:prstGeom prst="rect">
            <a:avLst/>
          </a:prstGeom>
          <a:noFill/>
          <a:ln>
            <a:noFill/>
          </a:ln>
        </p:spPr>
      </p:pic>
      <p:pic>
        <p:nvPicPr>
          <p:cNvPr id="130" name="Google Shape;130;p21"/>
          <p:cNvPicPr preferRelativeResize="0"/>
          <p:nvPr/>
        </p:nvPicPr>
        <p:blipFill>
          <a:blip r:embed="rId4">
            <a:alphaModFix/>
          </a:blip>
          <a:stretch>
            <a:fillRect/>
          </a:stretch>
        </p:blipFill>
        <p:spPr>
          <a:xfrm>
            <a:off x="5755919" y="3122459"/>
            <a:ext cx="3388080" cy="2005465"/>
          </a:xfrm>
          <a:prstGeom prst="rect">
            <a:avLst/>
          </a:prstGeom>
          <a:noFill/>
          <a:ln>
            <a:noFill/>
          </a:ln>
        </p:spPr>
      </p:pic>
      <p:pic>
        <p:nvPicPr>
          <p:cNvPr id="131" name="Google Shape;131;p21"/>
          <p:cNvPicPr preferRelativeResize="0"/>
          <p:nvPr/>
        </p:nvPicPr>
        <p:blipFill>
          <a:blip r:embed="rId5">
            <a:alphaModFix/>
          </a:blip>
          <a:stretch>
            <a:fillRect/>
          </a:stretch>
        </p:blipFill>
        <p:spPr>
          <a:xfrm>
            <a:off x="3214800" y="3122450"/>
            <a:ext cx="2541119" cy="2005475"/>
          </a:xfrm>
          <a:prstGeom prst="rect">
            <a:avLst/>
          </a:prstGeom>
          <a:noFill/>
          <a:ln>
            <a:noFill/>
          </a:ln>
        </p:spPr>
      </p:pic>
      <p:sp>
        <p:nvSpPr>
          <p:cNvPr id="132" name="Google Shape;132;p21"/>
          <p:cNvSpPr txBox="1"/>
          <p:nvPr/>
        </p:nvSpPr>
        <p:spPr>
          <a:xfrm>
            <a:off x="4330738" y="887275"/>
            <a:ext cx="4624800" cy="1917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accent3"/>
              </a:buClr>
              <a:buSzPts val="1600"/>
              <a:buFont typeface="Average"/>
              <a:buChar char="●"/>
            </a:pPr>
            <a:r>
              <a:rPr lang="en" sz="1600">
                <a:solidFill>
                  <a:schemeClr val="accent3"/>
                </a:solidFill>
                <a:latin typeface="Average"/>
                <a:ea typeface="Average"/>
                <a:cs typeface="Average"/>
                <a:sym typeface="Average"/>
              </a:rPr>
              <a:t>Differences in cloned animal vs original animal that went extinct</a:t>
            </a:r>
            <a:endParaRPr sz="1600">
              <a:solidFill>
                <a:schemeClr val="accent3"/>
              </a:solidFill>
              <a:latin typeface="Average"/>
              <a:ea typeface="Average"/>
              <a:cs typeface="Average"/>
              <a:sym typeface="Average"/>
            </a:endParaRPr>
          </a:p>
          <a:p>
            <a:pPr indent="-304800" lvl="1" marL="914400" rtl="0" algn="l">
              <a:lnSpc>
                <a:spcPct val="115000"/>
              </a:lnSpc>
              <a:spcBef>
                <a:spcPts val="0"/>
              </a:spcBef>
              <a:spcAft>
                <a:spcPts val="0"/>
              </a:spcAft>
              <a:buClr>
                <a:schemeClr val="accent3"/>
              </a:buClr>
              <a:buSzPts val="1200"/>
              <a:buFont typeface="Average"/>
              <a:buChar char="○"/>
            </a:pPr>
            <a:r>
              <a:rPr lang="en" sz="1200">
                <a:solidFill>
                  <a:schemeClr val="accent3"/>
                </a:solidFill>
                <a:latin typeface="Average"/>
                <a:ea typeface="Average"/>
                <a:cs typeface="Average"/>
                <a:sym typeface="Average"/>
              </a:rPr>
              <a:t>may have a different role in the food chain</a:t>
            </a:r>
            <a:endParaRPr sz="1200">
              <a:solidFill>
                <a:schemeClr val="accent3"/>
              </a:solidFill>
              <a:latin typeface="Average"/>
              <a:ea typeface="Average"/>
              <a:cs typeface="Average"/>
              <a:sym typeface="Average"/>
            </a:endParaRPr>
          </a:p>
          <a:p>
            <a:pPr indent="-304800" lvl="1" marL="914400" rtl="0" algn="l">
              <a:lnSpc>
                <a:spcPct val="115000"/>
              </a:lnSpc>
              <a:spcBef>
                <a:spcPts val="0"/>
              </a:spcBef>
              <a:spcAft>
                <a:spcPts val="0"/>
              </a:spcAft>
              <a:buClr>
                <a:schemeClr val="accent3"/>
              </a:buClr>
              <a:buSzPts val="1200"/>
              <a:buFont typeface="Average"/>
              <a:buChar char="○"/>
            </a:pPr>
            <a:r>
              <a:rPr lang="en" sz="1200">
                <a:solidFill>
                  <a:schemeClr val="accent3"/>
                </a:solidFill>
                <a:latin typeface="Average"/>
                <a:ea typeface="Average"/>
                <a:cs typeface="Average"/>
                <a:sym typeface="Average"/>
              </a:rPr>
              <a:t>its role may have been replaced, making it an invasive species</a:t>
            </a:r>
            <a:endParaRPr sz="1200">
              <a:solidFill>
                <a:schemeClr val="accent3"/>
              </a:solidFill>
              <a:latin typeface="Average"/>
              <a:ea typeface="Average"/>
              <a:cs typeface="Average"/>
              <a:sym typeface="Average"/>
            </a:endParaRPr>
          </a:p>
          <a:p>
            <a:pPr indent="-330200" lvl="0" marL="457200" rtl="0" algn="l">
              <a:lnSpc>
                <a:spcPct val="115000"/>
              </a:lnSpc>
              <a:spcBef>
                <a:spcPts val="0"/>
              </a:spcBef>
              <a:spcAft>
                <a:spcPts val="0"/>
              </a:spcAft>
              <a:buClr>
                <a:schemeClr val="accent3"/>
              </a:buClr>
              <a:buSzPts val="1600"/>
              <a:buFont typeface="Average"/>
              <a:buChar char="●"/>
            </a:pPr>
            <a:r>
              <a:rPr lang="en" sz="1600">
                <a:solidFill>
                  <a:schemeClr val="accent3"/>
                </a:solidFill>
                <a:latin typeface="Average"/>
                <a:ea typeface="Average"/>
                <a:cs typeface="Average"/>
                <a:sym typeface="Average"/>
              </a:rPr>
              <a:t>Still in progress and only has resurrected one animal for seven minutes</a:t>
            </a:r>
            <a:endParaRPr sz="1200">
              <a:latin typeface="Average"/>
              <a:ea typeface="Average"/>
              <a:cs typeface="Average"/>
              <a:sym typeface="Average"/>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